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4630400" cy="8229600"/>
  <p:notesSz cx="8229600" cy="14630400"/>
  <p:embeddedFontLst>
    <p:embeddedFont>
      <p:font typeface="Source Sans 3" panose="020B0604020202020204" charset="0"/>
      <p:regular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1" d="100"/>
          <a:sy n="61" d="100"/>
        </p:scale>
        <p:origin x="61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theme" Target="theme/theme1.xml"/><Relationship Id="rId5" Type="http://schemas.openxmlformats.org/officeDocument/2006/relationships/font" Target="fonts/font2.fntdata"/><Relationship Id="rId10" Type="http://schemas.openxmlformats.org/officeDocument/2006/relationships/viewProps" Target="viewProps.xml"/><Relationship Id="rId4" Type="http://schemas.openxmlformats.org/officeDocument/2006/relationships/font" Target="fonts/font1.fntdata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0372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5801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1962" y="329089"/>
            <a:ext cx="5603438" cy="3519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Fontes de Financiamento para Inovação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6171962" y="770692"/>
            <a:ext cx="7772757" cy="430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Neste card, exploramos as diversas fontes de financiamento disponíveis para impulsionar a inovação dentro das organizações. A obtenção de recursos financeiros adequados é um pilar fundamental para transformar ideias disruptivas em realidade, garantindo a sustentabilidade e o crescimento de projetos inovadores. Entender o panorama completo é essencial para decisões estratégicas e para o sucesso de qualquer empreendimento focado em P&amp;D.</a:t>
            </a:r>
            <a:endParaRPr lang="en-US" sz="900" dirty="0"/>
          </a:p>
        </p:txBody>
      </p:sp>
      <p:sp>
        <p:nvSpPr>
          <p:cNvPr id="5" name="Text 2"/>
          <p:cNvSpPr/>
          <p:nvPr/>
        </p:nvSpPr>
        <p:spPr>
          <a:xfrm>
            <a:off x="6171962" y="1268730"/>
            <a:ext cx="7772757" cy="143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Como viabilizar ideias inovadoras nas organizações através de recursos financeiros adequados</a:t>
            </a:r>
            <a:endParaRPr lang="en-US" sz="900" dirty="0"/>
          </a:p>
        </p:txBody>
      </p:sp>
      <p:sp>
        <p:nvSpPr>
          <p:cNvPr id="6" name="Shape 3"/>
          <p:cNvSpPr/>
          <p:nvPr/>
        </p:nvSpPr>
        <p:spPr>
          <a:xfrm>
            <a:off x="6171962" y="1479590"/>
            <a:ext cx="2551033" cy="753547"/>
          </a:xfrm>
          <a:prstGeom prst="roundRect">
            <a:avLst>
              <a:gd name="adj" fmla="val 667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299240" y="1606867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Identificar Fontes</a:t>
            </a:r>
            <a:endParaRPr lang="en-US" sz="1100" dirty="0"/>
          </a:p>
        </p:txBody>
      </p:sp>
      <p:sp>
        <p:nvSpPr>
          <p:cNvPr id="8" name="Text 5"/>
          <p:cNvSpPr/>
          <p:nvPr/>
        </p:nvSpPr>
        <p:spPr>
          <a:xfrm>
            <a:off x="6299240" y="1818680"/>
            <a:ext cx="2296478" cy="287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Conhecer fontes internas, externas, públicas e privadas de financiamento</a:t>
            </a:r>
            <a:endParaRPr lang="en-US" sz="900" dirty="0"/>
          </a:p>
        </p:txBody>
      </p:sp>
      <p:sp>
        <p:nvSpPr>
          <p:cNvPr id="9" name="Shape 6"/>
          <p:cNvSpPr/>
          <p:nvPr/>
        </p:nvSpPr>
        <p:spPr>
          <a:xfrm>
            <a:off x="8782764" y="1479590"/>
            <a:ext cx="2551033" cy="753547"/>
          </a:xfrm>
          <a:prstGeom prst="roundRect">
            <a:avLst>
              <a:gd name="adj" fmla="val 667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8910042" y="1606867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Comparar Opções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8910042" y="1818680"/>
            <a:ext cx="2296478" cy="287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Avaliar vantagens, custos e riscos de cada alternativa</a:t>
            </a:r>
            <a:endParaRPr lang="en-US" sz="900" dirty="0"/>
          </a:p>
        </p:txBody>
      </p:sp>
      <p:sp>
        <p:nvSpPr>
          <p:cNvPr id="12" name="Shape 9"/>
          <p:cNvSpPr/>
          <p:nvPr/>
        </p:nvSpPr>
        <p:spPr>
          <a:xfrm>
            <a:off x="11393567" y="1479590"/>
            <a:ext cx="2551033" cy="753547"/>
          </a:xfrm>
          <a:prstGeom prst="roundRect">
            <a:avLst>
              <a:gd name="adj" fmla="val 667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1520845" y="1606867"/>
            <a:ext cx="2006322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Selecionar Estrategicamente</a:t>
            </a:r>
            <a:endParaRPr lang="en-US" sz="1100" dirty="0"/>
          </a:p>
        </p:txBody>
      </p:sp>
      <p:sp>
        <p:nvSpPr>
          <p:cNvPr id="14" name="Text 11"/>
          <p:cNvSpPr/>
          <p:nvPr/>
        </p:nvSpPr>
        <p:spPr>
          <a:xfrm>
            <a:off x="11520845" y="1818680"/>
            <a:ext cx="2296478" cy="287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Escolher fontes adequadas ao estágio e perfil do projeto</a:t>
            </a:r>
            <a:endParaRPr lang="en-US" sz="900" dirty="0"/>
          </a:p>
        </p:txBody>
      </p:sp>
      <p:sp>
        <p:nvSpPr>
          <p:cNvPr id="15" name="Shape 12"/>
          <p:cNvSpPr/>
          <p:nvPr/>
        </p:nvSpPr>
        <p:spPr>
          <a:xfrm>
            <a:off x="6171962" y="2292906"/>
            <a:ext cx="2551033" cy="753547"/>
          </a:xfrm>
          <a:prstGeom prst="roundRect">
            <a:avLst>
              <a:gd name="adj" fmla="val 667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6299240" y="2420183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Estruturar Proposta</a:t>
            </a:r>
            <a:endParaRPr lang="en-US" sz="1100" dirty="0"/>
          </a:p>
        </p:txBody>
      </p:sp>
      <p:sp>
        <p:nvSpPr>
          <p:cNvPr id="17" name="Text 14"/>
          <p:cNvSpPr/>
          <p:nvPr/>
        </p:nvSpPr>
        <p:spPr>
          <a:xfrm>
            <a:off x="6299240" y="2631996"/>
            <a:ext cx="2296478" cy="287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Preparar documentação e plano de negócios convincente</a:t>
            </a:r>
            <a:endParaRPr lang="en-US" sz="900" dirty="0"/>
          </a:p>
        </p:txBody>
      </p:sp>
      <p:sp>
        <p:nvSpPr>
          <p:cNvPr id="18" name="Shape 15"/>
          <p:cNvSpPr/>
          <p:nvPr/>
        </p:nvSpPr>
        <p:spPr>
          <a:xfrm>
            <a:off x="8782764" y="2292906"/>
            <a:ext cx="2551033" cy="753547"/>
          </a:xfrm>
          <a:prstGeom prst="roundRect">
            <a:avLst>
              <a:gd name="adj" fmla="val 667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8910042" y="2420183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Gerenciar Recursos</a:t>
            </a:r>
            <a:endParaRPr lang="en-US" sz="1100" dirty="0"/>
          </a:p>
        </p:txBody>
      </p:sp>
      <p:sp>
        <p:nvSpPr>
          <p:cNvPr id="20" name="Text 17"/>
          <p:cNvSpPr/>
          <p:nvPr/>
        </p:nvSpPr>
        <p:spPr>
          <a:xfrm>
            <a:off x="8910042" y="2631996"/>
            <a:ext cx="2296478" cy="287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Acompanhar gastos e otimizar alocação de fundos</a:t>
            </a:r>
            <a:endParaRPr lang="en-US" sz="900" dirty="0"/>
          </a:p>
        </p:txBody>
      </p:sp>
      <p:sp>
        <p:nvSpPr>
          <p:cNvPr id="21" name="Shape 18"/>
          <p:cNvSpPr/>
          <p:nvPr/>
        </p:nvSpPr>
        <p:spPr>
          <a:xfrm>
            <a:off x="11393567" y="2292906"/>
            <a:ext cx="2551033" cy="753547"/>
          </a:xfrm>
          <a:prstGeom prst="roundRect">
            <a:avLst>
              <a:gd name="adj" fmla="val 6671"/>
            </a:avLst>
          </a:prstGeom>
          <a:solidFill>
            <a:srgbClr val="F9D2EB"/>
          </a:solidFill>
          <a:ln w="7620">
            <a:solidFill>
              <a:srgbClr val="DFB8D1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1520845" y="2420183"/>
            <a:ext cx="140803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Justificar Decisões</a:t>
            </a:r>
            <a:endParaRPr lang="en-US" sz="1100" dirty="0"/>
          </a:p>
        </p:txBody>
      </p:sp>
      <p:sp>
        <p:nvSpPr>
          <p:cNvPr id="23" name="Text 20"/>
          <p:cNvSpPr/>
          <p:nvPr/>
        </p:nvSpPr>
        <p:spPr>
          <a:xfrm>
            <a:off x="11520845" y="2631996"/>
            <a:ext cx="2296478" cy="287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Argumentar tecnicamente com base em critérios financeiros</a:t>
            </a:r>
            <a:endParaRPr lang="en-US" sz="900" dirty="0"/>
          </a:p>
        </p:txBody>
      </p:sp>
      <p:sp>
        <p:nvSpPr>
          <p:cNvPr id="24" name="Text 21"/>
          <p:cNvSpPr/>
          <p:nvPr/>
        </p:nvSpPr>
        <p:spPr>
          <a:xfrm>
            <a:off x="6171962" y="3173492"/>
            <a:ext cx="1689735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Fontes Internas</a:t>
            </a:r>
            <a:endParaRPr lang="en-US" sz="1300" dirty="0"/>
          </a:p>
        </p:txBody>
      </p:sp>
      <p:sp>
        <p:nvSpPr>
          <p:cNvPr id="25" name="Text 22"/>
          <p:cNvSpPr/>
          <p:nvPr/>
        </p:nvSpPr>
        <p:spPr>
          <a:xfrm>
            <a:off x="6171962" y="3444359"/>
            <a:ext cx="3740348" cy="574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Lucros retidos e capital próprio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Orçamento de P&amp;D dedicado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Reservas estratégicas da empresa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Reinvestimento de receitas operacionais</a:t>
            </a:r>
            <a:endParaRPr lang="en-US" sz="900" dirty="0"/>
          </a:p>
        </p:txBody>
      </p:sp>
      <p:sp>
        <p:nvSpPr>
          <p:cNvPr id="26" name="Text 23"/>
          <p:cNvSpPr/>
          <p:nvPr/>
        </p:nvSpPr>
        <p:spPr>
          <a:xfrm>
            <a:off x="6171962" y="4016292"/>
            <a:ext cx="2109549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Fontes Externas Privadas</a:t>
            </a:r>
            <a:endParaRPr lang="en-US" sz="1300" dirty="0"/>
          </a:p>
        </p:txBody>
      </p:sp>
      <p:sp>
        <p:nvSpPr>
          <p:cNvPr id="27" name="Text 24"/>
          <p:cNvSpPr/>
          <p:nvPr/>
        </p:nvSpPr>
        <p:spPr>
          <a:xfrm>
            <a:off x="6171962" y="4287159"/>
            <a:ext cx="3740348" cy="574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Investidores-anjo e Venture Capital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Empréstimos bancários e linhas de crédito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Corporate Venture e parcerias corporativas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Private Equity para projetos maiores</a:t>
            </a:r>
            <a:endParaRPr lang="en-US" sz="900" dirty="0"/>
          </a:p>
        </p:txBody>
      </p:sp>
      <p:sp>
        <p:nvSpPr>
          <p:cNvPr id="28" name="Shape 25"/>
          <p:cNvSpPr/>
          <p:nvPr/>
        </p:nvSpPr>
        <p:spPr>
          <a:xfrm>
            <a:off x="10125670" y="3113722"/>
            <a:ext cx="3912751" cy="1955840"/>
          </a:xfrm>
          <a:prstGeom prst="roundRect">
            <a:avLst>
              <a:gd name="adj" fmla="val 4406"/>
            </a:avLst>
          </a:prstGeom>
          <a:solidFill>
            <a:srgbClr val="E851B2">
              <a:alpha val="95000"/>
            </a:srgbClr>
          </a:solidFill>
          <a:ln/>
        </p:spPr>
      </p:sp>
      <p:sp>
        <p:nvSpPr>
          <p:cNvPr id="29" name="Text 26"/>
          <p:cNvSpPr/>
          <p:nvPr/>
        </p:nvSpPr>
        <p:spPr>
          <a:xfrm>
            <a:off x="10245328" y="3173492"/>
            <a:ext cx="1689735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Fontes Públicas</a:t>
            </a:r>
            <a:endParaRPr lang="en-US" sz="1300" dirty="0"/>
          </a:p>
        </p:txBody>
      </p:sp>
      <p:sp>
        <p:nvSpPr>
          <p:cNvPr id="30" name="Text 27"/>
          <p:cNvSpPr/>
          <p:nvPr/>
        </p:nvSpPr>
        <p:spPr>
          <a:xfrm>
            <a:off x="10245328" y="3444359"/>
            <a:ext cx="3673435" cy="574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FINEP, BNDES e fundações estaduais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Editais e subvenções governamentais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Programas de incentivo fiscal (Lei de Inovação)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Bolsas de pesquisa e desenvolvimento</a:t>
            </a:r>
            <a:endParaRPr lang="en-US" sz="900" dirty="0"/>
          </a:p>
        </p:txBody>
      </p:sp>
      <p:sp>
        <p:nvSpPr>
          <p:cNvPr id="31" name="Text 28"/>
          <p:cNvSpPr/>
          <p:nvPr/>
        </p:nvSpPr>
        <p:spPr>
          <a:xfrm>
            <a:off x="10245328" y="4016292"/>
            <a:ext cx="1689735" cy="2110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Fontes Alternativas</a:t>
            </a:r>
            <a:endParaRPr lang="en-US" sz="1300" dirty="0"/>
          </a:p>
        </p:txBody>
      </p:sp>
      <p:sp>
        <p:nvSpPr>
          <p:cNvPr id="32" name="Text 29"/>
          <p:cNvSpPr/>
          <p:nvPr/>
        </p:nvSpPr>
        <p:spPr>
          <a:xfrm>
            <a:off x="10245328" y="4287159"/>
            <a:ext cx="3673435" cy="574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Crowdfunding e financiamento coletivo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Parcerias estratégicas e joint ventures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Aceleradoras, incubadoras e concursos</a:t>
            </a:r>
            <a:endParaRPr lang="en-US" sz="900" dirty="0"/>
          </a:p>
          <a:p>
            <a:pPr marL="342900" indent="-342900" algn="l">
              <a:lnSpc>
                <a:spcPts val="1100"/>
              </a:lnSpc>
              <a:buSzPct val="100000"/>
              <a:buChar char="•"/>
            </a:pPr>
            <a:r>
              <a:rPr lang="en-US" sz="900" dirty="0">
                <a:solidFill>
                  <a:srgbClr val="000000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Programas de mentoria com investimento</a:t>
            </a:r>
            <a:endParaRPr lang="en-US" sz="900" dirty="0"/>
          </a:p>
        </p:txBody>
      </p:sp>
      <p:sp>
        <p:nvSpPr>
          <p:cNvPr id="33" name="Text 30"/>
          <p:cNvSpPr/>
          <p:nvPr/>
        </p:nvSpPr>
        <p:spPr>
          <a:xfrm>
            <a:off x="6171962" y="4909813"/>
            <a:ext cx="6201489" cy="2815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dirty="0">
                <a:solidFill>
                  <a:srgbClr val="371A2D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Processo de Obtenção de Financiamento para Inovação</a:t>
            </a:r>
            <a:endParaRPr lang="en-US" sz="1750" dirty="0"/>
          </a:p>
        </p:txBody>
      </p:sp>
      <p:sp>
        <p:nvSpPr>
          <p:cNvPr id="34" name="Text 31"/>
          <p:cNvSpPr/>
          <p:nvPr/>
        </p:nvSpPr>
        <p:spPr>
          <a:xfrm>
            <a:off x="6171962" y="5281050"/>
            <a:ext cx="119658" cy="149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01</a:t>
            </a:r>
            <a:endParaRPr lang="en-US" sz="900" dirty="0"/>
          </a:p>
        </p:txBody>
      </p:sp>
      <p:sp>
        <p:nvSpPr>
          <p:cNvPr id="35" name="Shape 32"/>
          <p:cNvSpPr/>
          <p:nvPr/>
        </p:nvSpPr>
        <p:spPr>
          <a:xfrm>
            <a:off x="6171962" y="5469169"/>
            <a:ext cx="3856434" cy="1524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36" name="Text 33"/>
          <p:cNvSpPr/>
          <p:nvPr/>
        </p:nvSpPr>
        <p:spPr>
          <a:xfrm>
            <a:off x="6171962" y="5559418"/>
            <a:ext cx="1921788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Preparação e Planejamento</a:t>
            </a:r>
            <a:endParaRPr lang="en-US" sz="1100" dirty="0"/>
          </a:p>
        </p:txBody>
      </p:sp>
      <p:sp>
        <p:nvSpPr>
          <p:cNvPr id="37" name="Text 34"/>
          <p:cNvSpPr/>
          <p:nvPr/>
        </p:nvSpPr>
        <p:spPr>
          <a:xfrm>
            <a:off x="6171962" y="5771230"/>
            <a:ext cx="3856434" cy="430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Defina o escopo do projeto, objetivos, orçamento detalhado e equipe envolvida. Desenvolva um plano de negócios sólido e um cronograma realista.</a:t>
            </a:r>
            <a:endParaRPr lang="en-US" sz="900" dirty="0"/>
          </a:p>
        </p:txBody>
      </p:sp>
      <p:sp>
        <p:nvSpPr>
          <p:cNvPr id="38" name="Text 35"/>
          <p:cNvSpPr/>
          <p:nvPr/>
        </p:nvSpPr>
        <p:spPr>
          <a:xfrm>
            <a:off x="10088166" y="5281050"/>
            <a:ext cx="119658" cy="149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02</a:t>
            </a:r>
            <a:endParaRPr lang="en-US" sz="900" dirty="0"/>
          </a:p>
        </p:txBody>
      </p:sp>
      <p:sp>
        <p:nvSpPr>
          <p:cNvPr id="39" name="Shape 36"/>
          <p:cNvSpPr/>
          <p:nvPr/>
        </p:nvSpPr>
        <p:spPr>
          <a:xfrm>
            <a:off x="10088166" y="5469169"/>
            <a:ext cx="3856553" cy="1524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40" name="Text 37"/>
          <p:cNvSpPr/>
          <p:nvPr/>
        </p:nvSpPr>
        <p:spPr>
          <a:xfrm>
            <a:off x="10088166" y="5559418"/>
            <a:ext cx="2444115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Identificação de Fontes Adequadas</a:t>
            </a:r>
            <a:endParaRPr lang="en-US" sz="1100" dirty="0"/>
          </a:p>
        </p:txBody>
      </p:sp>
      <p:sp>
        <p:nvSpPr>
          <p:cNvPr id="41" name="Text 38"/>
          <p:cNvSpPr/>
          <p:nvPr/>
        </p:nvSpPr>
        <p:spPr>
          <a:xfrm>
            <a:off x="10088166" y="5771230"/>
            <a:ext cx="3856553" cy="4307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Pesquise e selecione as fontes de financiamento que melhor se alinham ao estágio de desenvolvimento, setor e necessidades específicas do seu projeto inovador.</a:t>
            </a:r>
            <a:endParaRPr lang="en-US" sz="900" dirty="0"/>
          </a:p>
        </p:txBody>
      </p:sp>
      <p:sp>
        <p:nvSpPr>
          <p:cNvPr id="42" name="Text 39"/>
          <p:cNvSpPr/>
          <p:nvPr/>
        </p:nvSpPr>
        <p:spPr>
          <a:xfrm>
            <a:off x="6171962" y="6351422"/>
            <a:ext cx="119658" cy="149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03</a:t>
            </a:r>
            <a:endParaRPr lang="en-US" sz="900" dirty="0"/>
          </a:p>
        </p:txBody>
      </p:sp>
      <p:sp>
        <p:nvSpPr>
          <p:cNvPr id="43" name="Shape 40"/>
          <p:cNvSpPr/>
          <p:nvPr/>
        </p:nvSpPr>
        <p:spPr>
          <a:xfrm>
            <a:off x="6171962" y="6539540"/>
            <a:ext cx="3856434" cy="1524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44" name="Text 41"/>
          <p:cNvSpPr/>
          <p:nvPr/>
        </p:nvSpPr>
        <p:spPr>
          <a:xfrm>
            <a:off x="6171962" y="6629790"/>
            <a:ext cx="1657469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Elaboração de Proposta</a:t>
            </a:r>
            <a:endParaRPr lang="en-US" sz="1100" dirty="0"/>
          </a:p>
        </p:txBody>
      </p:sp>
      <p:sp>
        <p:nvSpPr>
          <p:cNvPr id="45" name="Text 42"/>
          <p:cNvSpPr/>
          <p:nvPr/>
        </p:nvSpPr>
        <p:spPr>
          <a:xfrm>
            <a:off x="6171962" y="6841602"/>
            <a:ext cx="3856434" cy="287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Prepare uma proposta detalhada, com argumentos técnicos e financeiros convincentes, destacando o potencial de retorno e impacto do projeto.</a:t>
            </a:r>
            <a:endParaRPr lang="en-US" sz="900" dirty="0"/>
          </a:p>
        </p:txBody>
      </p:sp>
      <p:sp>
        <p:nvSpPr>
          <p:cNvPr id="46" name="Text 43"/>
          <p:cNvSpPr/>
          <p:nvPr/>
        </p:nvSpPr>
        <p:spPr>
          <a:xfrm>
            <a:off x="10088166" y="6351422"/>
            <a:ext cx="119658" cy="149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04</a:t>
            </a:r>
            <a:endParaRPr lang="en-US" sz="900" dirty="0"/>
          </a:p>
        </p:txBody>
      </p:sp>
      <p:sp>
        <p:nvSpPr>
          <p:cNvPr id="47" name="Shape 44"/>
          <p:cNvSpPr/>
          <p:nvPr/>
        </p:nvSpPr>
        <p:spPr>
          <a:xfrm>
            <a:off x="10088166" y="6539540"/>
            <a:ext cx="3856553" cy="1524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48" name="Text 45"/>
          <p:cNvSpPr/>
          <p:nvPr/>
        </p:nvSpPr>
        <p:spPr>
          <a:xfrm>
            <a:off x="10088166" y="6629790"/>
            <a:ext cx="1914882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Apresentação e Negociação</a:t>
            </a:r>
            <a:endParaRPr lang="en-US" sz="1100" dirty="0"/>
          </a:p>
        </p:txBody>
      </p:sp>
      <p:sp>
        <p:nvSpPr>
          <p:cNvPr id="49" name="Text 46"/>
          <p:cNvSpPr/>
          <p:nvPr/>
        </p:nvSpPr>
        <p:spPr>
          <a:xfrm>
            <a:off x="10088166" y="6841602"/>
            <a:ext cx="3856553" cy="2871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Apresente sua proposta aos potenciais financiadores, demonstrando paixão e conhecimento. Esteja preparado para negociar termos e condições.</a:t>
            </a:r>
            <a:endParaRPr lang="en-US" sz="900" dirty="0"/>
          </a:p>
        </p:txBody>
      </p:sp>
      <p:sp>
        <p:nvSpPr>
          <p:cNvPr id="50" name="Text 47"/>
          <p:cNvSpPr/>
          <p:nvPr/>
        </p:nvSpPr>
        <p:spPr>
          <a:xfrm>
            <a:off x="6171962" y="7278204"/>
            <a:ext cx="119658" cy="1495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Noto Serif HK Light" pitchFamily="34" charset="0"/>
                <a:ea typeface="Noto Serif HK Light" pitchFamily="34" charset="-122"/>
                <a:cs typeface="Noto Serif HK Light" pitchFamily="34" charset="-120"/>
              </a:rPr>
              <a:t>05</a:t>
            </a:r>
            <a:endParaRPr lang="en-US" sz="900" dirty="0"/>
          </a:p>
        </p:txBody>
      </p:sp>
      <p:sp>
        <p:nvSpPr>
          <p:cNvPr id="51" name="Shape 48"/>
          <p:cNvSpPr/>
          <p:nvPr/>
        </p:nvSpPr>
        <p:spPr>
          <a:xfrm>
            <a:off x="6171962" y="7466323"/>
            <a:ext cx="7772757" cy="15240"/>
          </a:xfrm>
          <a:prstGeom prst="rect">
            <a:avLst/>
          </a:prstGeom>
          <a:solidFill>
            <a:srgbClr val="E851B2"/>
          </a:solidFill>
          <a:ln/>
        </p:spPr>
      </p:sp>
      <p:sp>
        <p:nvSpPr>
          <p:cNvPr id="52" name="Text 49"/>
          <p:cNvSpPr/>
          <p:nvPr/>
        </p:nvSpPr>
        <p:spPr>
          <a:xfrm>
            <a:off x="6171962" y="7556572"/>
            <a:ext cx="2666643" cy="175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dirty="0">
                <a:solidFill>
                  <a:srgbClr val="432338"/>
                </a:solidFill>
                <a:latin typeface="Noto Serif HK Semi Bold" pitchFamily="34" charset="0"/>
                <a:ea typeface="Noto Serif HK Semi Bold" pitchFamily="34" charset="-122"/>
                <a:cs typeface="Noto Serif HK Semi Bold" pitchFamily="34" charset="-120"/>
              </a:rPr>
              <a:t>Implementação e Prestação de Contas</a:t>
            </a:r>
            <a:endParaRPr lang="en-US" sz="1100" dirty="0"/>
          </a:p>
        </p:txBody>
      </p:sp>
      <p:sp>
        <p:nvSpPr>
          <p:cNvPr id="53" name="Text 50"/>
          <p:cNvSpPr/>
          <p:nvPr/>
        </p:nvSpPr>
        <p:spPr>
          <a:xfrm>
            <a:off x="6171962" y="7768384"/>
            <a:ext cx="7772757" cy="1435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100"/>
              </a:lnSpc>
              <a:buNone/>
            </a:pPr>
            <a:r>
              <a:rPr lang="en-US" sz="900" dirty="0">
                <a:solidFill>
                  <a:srgbClr val="4323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Após a captação, execute o projeto conforme planejado, gerenciando os recursos de forma eficaz e fornecendo relatórios regulares aos financiadores.</a:t>
            </a:r>
            <a:endParaRPr lang="en-US" sz="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378</Words>
  <Application>Microsoft Office PowerPoint</Application>
  <PresentationFormat>Personalizar</PresentationFormat>
  <Paragraphs>52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7" baseType="lpstr">
      <vt:lpstr>Source Sans 3</vt:lpstr>
      <vt:lpstr>Calibri</vt:lpstr>
      <vt:lpstr>Noto Serif HK Light</vt:lpstr>
      <vt:lpstr>Noto Serif HK Semi Bold</vt:lpstr>
      <vt:lpstr>Arial</vt:lpstr>
      <vt:lpstr>Office Theme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Marcia</dc:creator>
  <cp:lastModifiedBy>Marcia</cp:lastModifiedBy>
  <cp:revision>2</cp:revision>
  <dcterms:created xsi:type="dcterms:W3CDTF">2026-01-31T23:27:20Z</dcterms:created>
  <dcterms:modified xsi:type="dcterms:W3CDTF">2026-01-31T23:28:24Z</dcterms:modified>
</cp:coreProperties>
</file>